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9" r:id="rId4"/>
    <p:sldId id="264" r:id="rId5"/>
    <p:sldId id="258" r:id="rId6"/>
    <p:sldId id="265" r:id="rId7"/>
    <p:sldId id="262" r:id="rId8"/>
    <p:sldId id="266" r:id="rId9"/>
    <p:sldId id="267" r:id="rId10"/>
    <p:sldId id="271" r:id="rId11"/>
    <p:sldId id="274" r:id="rId12"/>
    <p:sldId id="273" r:id="rId13"/>
    <p:sldId id="270" r:id="rId14"/>
    <p:sldId id="261" r:id="rId15"/>
    <p:sldId id="263" r:id="rId16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4ECEC"/>
    <a:srgbClr val="F1E405"/>
    <a:srgbClr val="13592A"/>
    <a:srgbClr val="000000"/>
    <a:srgbClr val="828282"/>
    <a:srgbClr val="006938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15" d="100"/>
          <a:sy n="115" d="100"/>
        </p:scale>
        <p:origin x="14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810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00AC61-6AF7-4903-B4DB-E6DC6D84B3E2}" type="datetimeFigureOut">
              <a:rPr lang="en-US" smtClean="0"/>
              <a:t>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810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89A710-7F46-4AE6-8D22-B339AF644F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12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AD794D30-BC6A-472B-922B-1477899E174F}" type="datetimeFigureOut">
              <a:rPr lang="en-US" altLang="en-US"/>
              <a:pPr/>
              <a:t>2/6/2017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eaLnBrk="0" hangingPunct="0">
              <a:defRPr sz="13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fld id="{F8942D1D-94D4-4883-8FF7-D2F71A2AFC0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78034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Green image_roundabout_ang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t="51389" r="11778" b="23145"/>
          <a:stretch>
            <a:fillRect/>
          </a:stretch>
        </p:blipFill>
        <p:spPr bwMode="auto">
          <a:xfrm>
            <a:off x="0" y="1295400"/>
            <a:ext cx="91440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3200400"/>
            <a:ext cx="9144000" cy="76200"/>
          </a:xfrm>
          <a:prstGeom prst="rect">
            <a:avLst/>
          </a:prstGeom>
          <a:solidFill>
            <a:srgbClr val="BEBE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6553200"/>
            <a:ext cx="9144000" cy="304800"/>
          </a:xfrm>
          <a:prstGeom prst="rect">
            <a:avLst/>
          </a:prstGeom>
          <a:solidFill>
            <a:srgbClr val="0069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7" name="Picture 9" descr="Bolton-Menk_2c_PMS349-black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900" y="228600"/>
            <a:ext cx="1841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1524000"/>
            <a:ext cx="7772400" cy="981075"/>
          </a:xfrm>
        </p:spPr>
        <p:txBody>
          <a:bodyPr/>
          <a:lstStyle>
            <a:lvl1pPr>
              <a:defRPr sz="3600" b="1" i="0">
                <a:solidFill>
                  <a:schemeClr val="bg1"/>
                </a:solidFill>
                <a:latin typeface="DINOT-Bold"/>
                <a:cs typeface="DINOT-Bold"/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504950"/>
          </a:xfrm>
        </p:spPr>
        <p:txBody>
          <a:bodyPr/>
          <a:lstStyle>
            <a:lvl1pPr marL="0" indent="0" algn="ctr">
              <a:buFont typeface="Symbol" charset="0"/>
              <a:buNone/>
              <a:defRPr sz="2800" b="0" i="0">
                <a:solidFill>
                  <a:srgbClr val="000000"/>
                </a:solidFill>
                <a:latin typeface="DINOT-Medium"/>
                <a:cs typeface="DINOT-Medium"/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97066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62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59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1525" y="2057400"/>
            <a:ext cx="3767138" cy="3838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91063" y="2057400"/>
            <a:ext cx="3767137" cy="3838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153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7675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57437"/>
            <a:ext cx="4040188" cy="3509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1767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57437"/>
            <a:ext cx="4041775" cy="32051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23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686675" cy="11953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5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860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09600"/>
            <a:ext cx="5111750" cy="52133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71650"/>
            <a:ext cx="3008313" cy="4051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378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73625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38200"/>
            <a:ext cx="5486400" cy="38830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3"/>
            <a:ext cx="5486400" cy="5000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316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bar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48400"/>
            <a:ext cx="9144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71525" y="381000"/>
            <a:ext cx="7686675" cy="119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1525" y="1981200"/>
            <a:ext cx="768667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29" name="Oval 5"/>
          <p:cNvSpPr>
            <a:spLocks noChangeArrowheads="1"/>
          </p:cNvSpPr>
          <p:nvPr/>
        </p:nvSpPr>
        <p:spPr bwMode="auto">
          <a:xfrm>
            <a:off x="8153400" y="6019800"/>
            <a:ext cx="762000" cy="7620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ヒラギノ角ゴ Pro W3" charset="-128"/>
              </a:defRPr>
            </a:lvl9pPr>
          </a:lstStyle>
          <a:p>
            <a:endParaRPr lang="en-US" altLang="en-US">
              <a:solidFill>
                <a:srgbClr val="000000"/>
              </a:solidFill>
            </a:endParaRPr>
          </a:p>
        </p:txBody>
      </p:sp>
      <p:pic>
        <p:nvPicPr>
          <p:cNvPr id="1030" name="Picture 1" descr="tool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096000"/>
            <a:ext cx="5969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938"/>
          </a:solidFill>
          <a:latin typeface="DINOT-Bold"/>
          <a:ea typeface="MS PGothic" panose="020B0600070205080204" pitchFamily="34" charset="-128"/>
          <a:cs typeface="DINOT-Bold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938"/>
          </a:solidFill>
          <a:latin typeface="DINOT-Bold" charset="0"/>
          <a:ea typeface="MS PGothic" panose="020B0600070205080204" pitchFamily="34" charset="-128"/>
          <a:cs typeface="Osaka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938"/>
          </a:solidFill>
          <a:latin typeface="DINOT-Bold" charset="0"/>
          <a:ea typeface="MS PGothic" panose="020B0600070205080204" pitchFamily="34" charset="-128"/>
          <a:cs typeface="Osaka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938"/>
          </a:solidFill>
          <a:latin typeface="DINOT-Bold" charset="0"/>
          <a:ea typeface="MS PGothic" panose="020B0600070205080204" pitchFamily="34" charset="-128"/>
          <a:cs typeface="Osaka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6938"/>
          </a:solidFill>
          <a:latin typeface="DINOT-Bold" charset="0"/>
          <a:ea typeface="MS PGothic" panose="020B0600070205080204" pitchFamily="34" charset="-128"/>
          <a:cs typeface="Osaka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ea typeface="Osaka" charset="0"/>
          <a:cs typeface="Osaka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ea typeface="Osaka" charset="0"/>
          <a:cs typeface="Osaka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ea typeface="Osaka" charset="0"/>
          <a:cs typeface="Osaka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  <a:ea typeface="Osaka" charset="0"/>
          <a:cs typeface="Osaka" charset="0"/>
        </a:defRPr>
      </a:lvl9pPr>
    </p:titleStyle>
    <p:bodyStyle>
      <a:lvl1pPr marL="342900" indent="-342900" algn="l" rtl="0" eaLnBrk="1" fontAlgn="base" hangingPunct="1">
        <a:spcBef>
          <a:spcPct val="10000"/>
        </a:spcBef>
        <a:spcAft>
          <a:spcPct val="20000"/>
        </a:spcAft>
        <a:buFont typeface="Arial" panose="020B0604020202020204" pitchFamily="34" charset="0"/>
        <a:buChar char="•"/>
        <a:defRPr sz="2400">
          <a:solidFill>
            <a:srgbClr val="000000"/>
          </a:solidFill>
          <a:latin typeface="DINOT-Medium"/>
          <a:ea typeface="MS PGothic" panose="020B0600070205080204" pitchFamily="34" charset="-128"/>
          <a:cs typeface="DINOT-Medium"/>
        </a:defRPr>
      </a:lvl1pPr>
      <a:lvl2pPr marL="742950" indent="-285750" algn="l" rtl="0" eaLnBrk="1" fontAlgn="base" hangingPunct="1">
        <a:spcBef>
          <a:spcPct val="0"/>
        </a:spcBef>
        <a:spcAft>
          <a:spcPct val="20000"/>
        </a:spcAft>
        <a:buClr>
          <a:schemeClr val="tx2"/>
        </a:buClr>
        <a:buSzPct val="90000"/>
        <a:buFont typeface="Arial" panose="020B0604020202020204" pitchFamily="34" charset="0"/>
        <a:buChar char="•"/>
        <a:defRPr sz="2200">
          <a:solidFill>
            <a:srgbClr val="000000"/>
          </a:solidFill>
          <a:latin typeface="DINOT-Medium"/>
          <a:ea typeface="MS PGothic" panose="020B0600070205080204" pitchFamily="34" charset="-128"/>
          <a:cs typeface="DINOT-Medium"/>
        </a:defRPr>
      </a:lvl2pPr>
      <a:lvl3pPr marL="1143000" indent="-228600" algn="l" rtl="0" eaLnBrk="1" fontAlgn="base" hangingPunct="1">
        <a:spcBef>
          <a:spcPct val="0"/>
        </a:spcBef>
        <a:spcAft>
          <a:spcPct val="20000"/>
        </a:spcAft>
        <a:buClr>
          <a:schemeClr val="tx2"/>
        </a:buClr>
        <a:buSzPct val="80000"/>
        <a:buFont typeface="Arial" panose="020B0604020202020204" pitchFamily="34" charset="0"/>
        <a:buChar char="•"/>
        <a:defRPr sz="2200">
          <a:solidFill>
            <a:srgbClr val="000000"/>
          </a:solidFill>
          <a:latin typeface="DINOT-Medium"/>
          <a:ea typeface="MS PGothic" panose="020B0600070205080204" pitchFamily="34" charset="-128"/>
          <a:cs typeface="DINOT-Medium"/>
        </a:defRPr>
      </a:lvl3pPr>
      <a:lvl4pPr marL="1600200" indent="-228600" algn="l" rtl="0" eaLnBrk="1" fontAlgn="base" hangingPunct="1">
        <a:spcBef>
          <a:spcPct val="0"/>
        </a:spcBef>
        <a:spcAft>
          <a:spcPct val="20000"/>
        </a:spcAft>
        <a:buSzPct val="70000"/>
        <a:buChar char="•"/>
        <a:defRPr sz="2200">
          <a:solidFill>
            <a:srgbClr val="000000"/>
          </a:solidFill>
          <a:latin typeface="DINOT-Medium"/>
          <a:ea typeface="MS PGothic" panose="020B0600070205080204" pitchFamily="34" charset="-128"/>
          <a:cs typeface="DINOT-Medium"/>
        </a:defRPr>
      </a:lvl4pPr>
      <a:lvl5pPr marL="2057400" indent="-228600" algn="l" rtl="0" eaLnBrk="1" fontAlgn="base" hangingPunct="1">
        <a:spcBef>
          <a:spcPct val="0"/>
        </a:spcBef>
        <a:spcAft>
          <a:spcPct val="20000"/>
        </a:spcAft>
        <a:buClr>
          <a:schemeClr val="tx2"/>
        </a:buClr>
        <a:buSzPct val="60000"/>
        <a:buFont typeface="Arial" panose="020B0604020202020204" pitchFamily="34" charset="0"/>
        <a:buChar char="•"/>
        <a:defRPr sz="2200">
          <a:solidFill>
            <a:srgbClr val="000000"/>
          </a:solidFill>
          <a:latin typeface="DINOT-Medium"/>
          <a:ea typeface="MS PGothic" panose="020B0600070205080204" pitchFamily="34" charset="-128"/>
          <a:cs typeface="DINOT-Medium"/>
        </a:defRPr>
      </a:lvl5pPr>
      <a:lvl6pPr marL="2514600" indent="-228600" algn="l" rtl="0" eaLnBrk="1" fontAlgn="base" hangingPunct="1">
        <a:spcBef>
          <a:spcPct val="0"/>
        </a:spcBef>
        <a:spcAft>
          <a:spcPct val="20000"/>
        </a:spcAft>
        <a:buFont typeface="Webdings" charset="0"/>
        <a:buChar char="4"/>
        <a:defRPr sz="2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0"/>
        </a:spcBef>
        <a:spcAft>
          <a:spcPct val="20000"/>
        </a:spcAft>
        <a:buFont typeface="Webdings" charset="0"/>
        <a:buChar char="4"/>
        <a:defRPr sz="2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0"/>
        </a:spcBef>
        <a:spcAft>
          <a:spcPct val="20000"/>
        </a:spcAft>
        <a:buFont typeface="Webdings" charset="0"/>
        <a:buChar char="4"/>
        <a:defRPr sz="2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0"/>
        </a:spcBef>
        <a:spcAft>
          <a:spcPct val="20000"/>
        </a:spcAft>
        <a:buFont typeface="Webdings" charset="0"/>
        <a:buChar char="4"/>
        <a:defRPr sz="2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SE Wadena Improvements</a:t>
            </a:r>
            <a:endParaRPr lang="en-US" dirty="0">
              <a:ea typeface="+mj-ea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29000"/>
            <a:ext cx="7772400" cy="1504950"/>
          </a:xfr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r>
              <a:rPr lang="en-US" dirty="0" smtClean="0">
                <a:ea typeface="+mn-ea"/>
              </a:rPr>
              <a:t>Third Annual </a:t>
            </a:r>
            <a:r>
              <a:rPr lang="en-US" dirty="0" err="1" smtClean="0">
                <a:ea typeface="+mn-ea"/>
              </a:rPr>
              <a:t>Stormwater</a:t>
            </a:r>
            <a:r>
              <a:rPr lang="en-US" dirty="0" smtClean="0">
                <a:ea typeface="+mn-ea"/>
              </a:rPr>
              <a:t> Funding Strategies</a:t>
            </a:r>
          </a:p>
          <a:p>
            <a:pPr>
              <a:defRPr/>
            </a:pPr>
            <a:endParaRPr lang="en-US" dirty="0">
              <a:ea typeface="+mn-ea"/>
            </a:endParaRPr>
          </a:p>
          <a:p>
            <a:pPr>
              <a:defRPr/>
            </a:pPr>
            <a:r>
              <a:rPr lang="en-US" dirty="0" smtClean="0">
                <a:ea typeface="+mn-ea"/>
              </a:rPr>
              <a:t>February 6, 2017</a:t>
            </a:r>
            <a:endParaRPr lang="en-US" dirty="0">
              <a:ea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5" y="5857875"/>
            <a:ext cx="4037600" cy="7498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Other </a:t>
            </a:r>
            <a:r>
              <a:rPr lang="en-US" dirty="0" err="1" smtClean="0">
                <a:ea typeface="+mj-ea"/>
              </a:rPr>
              <a:t>Stormwater</a:t>
            </a:r>
            <a:r>
              <a:rPr lang="en-US" dirty="0" smtClean="0">
                <a:ea typeface="+mj-ea"/>
              </a:rPr>
              <a:t> Aspects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Collection System Condition / Capacity</a:t>
            </a:r>
          </a:p>
          <a:p>
            <a:pPr lvl="1"/>
            <a:r>
              <a:rPr lang="en-US" dirty="0" smtClean="0"/>
              <a:t>Age Uncertain / Pipe Undersized</a:t>
            </a:r>
          </a:p>
          <a:p>
            <a:r>
              <a:rPr lang="en-US" dirty="0" smtClean="0"/>
              <a:t>Pond Design / Water Table Limitations</a:t>
            </a:r>
          </a:p>
          <a:p>
            <a:pPr lvl="1"/>
            <a:r>
              <a:rPr lang="en-US" dirty="0" smtClean="0"/>
              <a:t>Limited Separation to Water Table</a:t>
            </a:r>
          </a:p>
          <a:p>
            <a:pPr lvl="1"/>
            <a:r>
              <a:rPr lang="en-US" dirty="0" smtClean="0"/>
              <a:t>Chose Sedimentation / Bio-retention Solution</a:t>
            </a:r>
          </a:p>
          <a:p>
            <a:r>
              <a:rPr lang="en-US" dirty="0" smtClean="0"/>
              <a:t>Net Impervious Reduction</a:t>
            </a:r>
          </a:p>
          <a:p>
            <a:pPr lvl="1"/>
            <a:r>
              <a:rPr lang="en-US" dirty="0" smtClean="0"/>
              <a:t>Narrowed Residential Streets – Controversial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9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43000"/>
            <a:ext cx="3962400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054880"/>
            <a:ext cx="3843541" cy="28826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81000"/>
            <a:ext cx="3905087" cy="29288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2305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04800"/>
            <a:ext cx="5410200" cy="54102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48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633" y="76200"/>
            <a:ext cx="5562600" cy="55626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5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Funding Experience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71525" y="1447800"/>
            <a:ext cx="7839075" cy="3962400"/>
          </a:xfrm>
        </p:spPr>
        <p:txBody>
          <a:bodyPr/>
          <a:lstStyle/>
          <a:p>
            <a:r>
              <a:rPr lang="en-US" dirty="0" smtClean="0"/>
              <a:t>County &amp; State Aid – Familiar</a:t>
            </a:r>
          </a:p>
          <a:p>
            <a:pPr lvl="1"/>
            <a:r>
              <a:rPr lang="en-US" dirty="0" smtClean="0"/>
              <a:t>County Aid, State Aid, LRIP Grant</a:t>
            </a:r>
          </a:p>
          <a:p>
            <a:r>
              <a:rPr lang="en-US" dirty="0" smtClean="0"/>
              <a:t>DWRF &amp; CWRF (Sanitary) – Familiar</a:t>
            </a:r>
          </a:p>
          <a:p>
            <a:pPr lvl="1"/>
            <a:r>
              <a:rPr lang="en-US" dirty="0" smtClean="0"/>
              <a:t>Low Interest Loans </a:t>
            </a:r>
          </a:p>
          <a:p>
            <a:r>
              <a:rPr lang="en-US" dirty="0" smtClean="0"/>
              <a:t>CWRF (Storm) – New</a:t>
            </a:r>
          </a:p>
          <a:p>
            <a:pPr lvl="1"/>
            <a:r>
              <a:rPr lang="en-US" dirty="0" err="1" smtClean="0"/>
              <a:t>Stormwater</a:t>
            </a:r>
            <a:r>
              <a:rPr lang="en-US" dirty="0" smtClean="0"/>
              <a:t> Project Plan, Added Public Hearing</a:t>
            </a:r>
          </a:p>
          <a:p>
            <a:pPr lvl="1"/>
            <a:r>
              <a:rPr lang="en-US" dirty="0" smtClean="0"/>
              <a:t>GPR Grant &amp; Low Interest Loan</a:t>
            </a:r>
          </a:p>
          <a:p>
            <a:r>
              <a:rPr lang="en-US" dirty="0" smtClean="0"/>
              <a:t>Overall Good </a:t>
            </a:r>
          </a:p>
          <a:p>
            <a:pPr lvl="1"/>
            <a:r>
              <a:rPr lang="en-US" dirty="0" smtClean="0"/>
              <a:t>Pragmatic Interaction w/ Staff to benefit City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95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Lesson Learned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71525" y="1447800"/>
            <a:ext cx="7686675" cy="3733800"/>
          </a:xfrm>
        </p:spPr>
        <p:txBody>
          <a:bodyPr/>
          <a:lstStyle/>
          <a:p>
            <a:r>
              <a:rPr lang="en-US" dirty="0" smtClean="0"/>
              <a:t>Begin Conversations with MPCA Early</a:t>
            </a:r>
          </a:p>
          <a:p>
            <a:pPr lvl="1"/>
            <a:r>
              <a:rPr lang="en-US" dirty="0" smtClean="0"/>
              <a:t>Ask the “Dumb” Questions</a:t>
            </a:r>
          </a:p>
          <a:p>
            <a:pPr lvl="1"/>
            <a:r>
              <a:rPr lang="en-US" dirty="0" smtClean="0"/>
              <a:t>Helps the Decision Making Process</a:t>
            </a:r>
          </a:p>
          <a:p>
            <a:r>
              <a:rPr lang="en-US" dirty="0" smtClean="0"/>
              <a:t>City Decisions Take Time</a:t>
            </a:r>
          </a:p>
          <a:p>
            <a:pPr lvl="1"/>
            <a:r>
              <a:rPr lang="en-US" dirty="0" smtClean="0"/>
              <a:t>Agency Staff was Flexible within Reason</a:t>
            </a:r>
          </a:p>
          <a:p>
            <a:r>
              <a:rPr lang="en-US" dirty="0" smtClean="0"/>
              <a:t>No Magic in Getting Funded</a:t>
            </a:r>
          </a:p>
          <a:p>
            <a:pPr lvl="1"/>
            <a:r>
              <a:rPr lang="en-US" dirty="0" smtClean="0"/>
              <a:t>Identify Good Project Fits</a:t>
            </a:r>
          </a:p>
          <a:p>
            <a:pPr lvl="1"/>
            <a:r>
              <a:rPr lang="en-US" dirty="0" smtClean="0"/>
              <a:t>City Support to Do the Right Thing</a:t>
            </a:r>
          </a:p>
          <a:p>
            <a:pPr lvl="1"/>
            <a:r>
              <a:rPr lang="en-US" dirty="0" smtClean="0"/>
              <a:t>Luck &amp; Timing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Presentation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r>
              <a:rPr lang="en-US" dirty="0" smtClean="0"/>
              <a:t>Project Description</a:t>
            </a:r>
          </a:p>
          <a:p>
            <a:r>
              <a:rPr lang="en-US" dirty="0" smtClean="0"/>
              <a:t>Project Funding</a:t>
            </a:r>
          </a:p>
          <a:p>
            <a:r>
              <a:rPr lang="en-US" dirty="0" err="1" smtClean="0"/>
              <a:t>Stormwater</a:t>
            </a:r>
            <a:r>
              <a:rPr lang="en-US" dirty="0" smtClean="0"/>
              <a:t> Aspects</a:t>
            </a:r>
          </a:p>
          <a:p>
            <a:r>
              <a:rPr lang="en-US" dirty="0" smtClean="0"/>
              <a:t>Funding Experience</a:t>
            </a:r>
          </a:p>
          <a:p>
            <a:r>
              <a:rPr lang="en-US" dirty="0" smtClean="0"/>
              <a:t>Lessons Learned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Background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56777" y="1740694"/>
            <a:ext cx="7686675" cy="3657600"/>
          </a:xfrm>
        </p:spPr>
        <p:txBody>
          <a:bodyPr/>
          <a:lstStyle/>
          <a:p>
            <a:r>
              <a:rPr lang="en-US" dirty="0" smtClean="0"/>
              <a:t>Wadena – Agricultural Based, North Central MN</a:t>
            </a:r>
          </a:p>
          <a:p>
            <a:r>
              <a:rPr lang="en-US" dirty="0" smtClean="0"/>
              <a:t>Population = 4,088</a:t>
            </a:r>
          </a:p>
          <a:p>
            <a:r>
              <a:rPr lang="en-US" dirty="0" smtClean="0"/>
              <a:t>Mostly Flat Terrain, Built in Wetland Complex</a:t>
            </a:r>
          </a:p>
          <a:p>
            <a:r>
              <a:rPr lang="en-US" dirty="0" smtClean="0"/>
              <a:t>Union Creek – Borders East Side of City</a:t>
            </a:r>
          </a:p>
          <a:p>
            <a:r>
              <a:rPr lang="en-US" dirty="0" smtClean="0"/>
              <a:t>Considered 2009, Delayed 2010, Advanced 2013</a:t>
            </a:r>
          </a:p>
          <a:p>
            <a:r>
              <a:rPr lang="en-US" dirty="0" smtClean="0"/>
              <a:t>Construction Began July 2015</a:t>
            </a:r>
          </a:p>
          <a:p>
            <a:r>
              <a:rPr lang="en-US" dirty="0" smtClean="0"/>
              <a:t>Anticipated Completion July 2017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2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Background</a:t>
            </a:r>
            <a:endParaRPr lang="en-US" dirty="0">
              <a:ea typeface="+mj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4" y="1576388"/>
            <a:ext cx="7686675" cy="3469847"/>
          </a:xfrm>
        </p:spPr>
      </p:pic>
    </p:spTree>
    <p:extLst>
      <p:ext uri="{BB962C8B-B14F-4D97-AF65-F5344CB8AC3E}">
        <p14:creationId xmlns:p14="http://schemas.microsoft.com/office/powerpoint/2010/main" val="291275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Project Description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Utility &amp; Street Replacement – 35 City blocks</a:t>
            </a:r>
          </a:p>
          <a:p>
            <a:pPr lvl="1"/>
            <a:r>
              <a:rPr lang="en-US" dirty="0" smtClean="0"/>
              <a:t>Sanitary Sewer Collection System</a:t>
            </a:r>
          </a:p>
          <a:p>
            <a:pPr lvl="1"/>
            <a:r>
              <a:rPr lang="en-US" dirty="0" err="1" smtClean="0"/>
              <a:t>Watermain</a:t>
            </a:r>
            <a:r>
              <a:rPr lang="en-US" dirty="0" smtClean="0"/>
              <a:t> Distribution</a:t>
            </a:r>
          </a:p>
          <a:p>
            <a:pPr lvl="1"/>
            <a:r>
              <a:rPr lang="en-US" dirty="0" smtClean="0"/>
              <a:t>Storm Sewer Collection System &amp; Treatment</a:t>
            </a:r>
          </a:p>
          <a:p>
            <a:pPr lvl="1"/>
            <a:r>
              <a:rPr lang="en-US" dirty="0" smtClean="0"/>
              <a:t>Residential, Commercial Street Replacement</a:t>
            </a:r>
          </a:p>
          <a:p>
            <a:r>
              <a:rPr lang="en-US" dirty="0" smtClean="0"/>
              <a:t>Truck Route Development</a:t>
            </a:r>
          </a:p>
          <a:p>
            <a:r>
              <a:rPr lang="en-US" dirty="0" smtClean="0"/>
              <a:t>Total Project Cost ~ $12.7 Million</a:t>
            </a:r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31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81000"/>
            <a:ext cx="1981199" cy="12192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Project Extent</a:t>
            </a:r>
            <a:endParaRPr lang="en-US" dirty="0">
              <a:ea typeface="+mj-ea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81" r="21809"/>
          <a:stretch/>
        </p:blipFill>
        <p:spPr>
          <a:xfrm>
            <a:off x="2590800" y="533400"/>
            <a:ext cx="5105400" cy="5166217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  <p:sp>
        <p:nvSpPr>
          <p:cNvPr id="4" name="Freeform 3"/>
          <p:cNvSpPr/>
          <p:nvPr/>
        </p:nvSpPr>
        <p:spPr bwMode="auto">
          <a:xfrm>
            <a:off x="2938585" y="1039447"/>
            <a:ext cx="3509107" cy="4517291"/>
          </a:xfrm>
          <a:custGeom>
            <a:avLst/>
            <a:gdLst>
              <a:gd name="connsiteX0" fmla="*/ 1406769 w 3509107"/>
              <a:gd name="connsiteY0" fmla="*/ 0 h 4618892"/>
              <a:gd name="connsiteX1" fmla="*/ 3509107 w 3509107"/>
              <a:gd name="connsiteY1" fmla="*/ 1062892 h 4618892"/>
              <a:gd name="connsiteX2" fmla="*/ 2688492 w 3509107"/>
              <a:gd name="connsiteY2" fmla="*/ 1813169 h 4618892"/>
              <a:gd name="connsiteX3" fmla="*/ 1352061 w 3509107"/>
              <a:gd name="connsiteY3" fmla="*/ 3602892 h 4618892"/>
              <a:gd name="connsiteX4" fmla="*/ 734646 w 3509107"/>
              <a:gd name="connsiteY4" fmla="*/ 4618892 h 4618892"/>
              <a:gd name="connsiteX5" fmla="*/ 7815 w 3509107"/>
              <a:gd name="connsiteY5" fmla="*/ 4556369 h 4618892"/>
              <a:gd name="connsiteX6" fmla="*/ 0 w 3509107"/>
              <a:gd name="connsiteY6" fmla="*/ 2930769 h 4618892"/>
              <a:gd name="connsiteX7" fmla="*/ 1484923 w 3509107"/>
              <a:gd name="connsiteY7" fmla="*/ 78154 h 4618892"/>
              <a:gd name="connsiteX0" fmla="*/ 1500554 w 3509107"/>
              <a:gd name="connsiteY0" fmla="*/ 0 h 4571999"/>
              <a:gd name="connsiteX1" fmla="*/ 3509107 w 3509107"/>
              <a:gd name="connsiteY1" fmla="*/ 1015999 h 4571999"/>
              <a:gd name="connsiteX2" fmla="*/ 2688492 w 3509107"/>
              <a:gd name="connsiteY2" fmla="*/ 1766276 h 4571999"/>
              <a:gd name="connsiteX3" fmla="*/ 1352061 w 3509107"/>
              <a:gd name="connsiteY3" fmla="*/ 3555999 h 4571999"/>
              <a:gd name="connsiteX4" fmla="*/ 734646 w 3509107"/>
              <a:gd name="connsiteY4" fmla="*/ 4571999 h 4571999"/>
              <a:gd name="connsiteX5" fmla="*/ 7815 w 3509107"/>
              <a:gd name="connsiteY5" fmla="*/ 4509476 h 4571999"/>
              <a:gd name="connsiteX6" fmla="*/ 0 w 3509107"/>
              <a:gd name="connsiteY6" fmla="*/ 2883876 h 4571999"/>
              <a:gd name="connsiteX7" fmla="*/ 1484923 w 3509107"/>
              <a:gd name="connsiteY7" fmla="*/ 31261 h 4571999"/>
              <a:gd name="connsiteX0" fmla="*/ 1500554 w 3509107"/>
              <a:gd name="connsiteY0" fmla="*/ 0 h 4517291"/>
              <a:gd name="connsiteX1" fmla="*/ 3509107 w 3509107"/>
              <a:gd name="connsiteY1" fmla="*/ 1015999 h 4517291"/>
              <a:gd name="connsiteX2" fmla="*/ 2688492 w 3509107"/>
              <a:gd name="connsiteY2" fmla="*/ 1766276 h 4517291"/>
              <a:gd name="connsiteX3" fmla="*/ 1352061 w 3509107"/>
              <a:gd name="connsiteY3" fmla="*/ 3555999 h 4517291"/>
              <a:gd name="connsiteX4" fmla="*/ 719016 w 3509107"/>
              <a:gd name="connsiteY4" fmla="*/ 4517291 h 4517291"/>
              <a:gd name="connsiteX5" fmla="*/ 7815 w 3509107"/>
              <a:gd name="connsiteY5" fmla="*/ 4509476 h 4517291"/>
              <a:gd name="connsiteX6" fmla="*/ 0 w 3509107"/>
              <a:gd name="connsiteY6" fmla="*/ 2883876 h 4517291"/>
              <a:gd name="connsiteX7" fmla="*/ 1484923 w 3509107"/>
              <a:gd name="connsiteY7" fmla="*/ 31261 h 451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09107" h="4517291">
                <a:moveTo>
                  <a:pt x="1500554" y="0"/>
                </a:moveTo>
                <a:lnTo>
                  <a:pt x="3509107" y="1015999"/>
                </a:lnTo>
                <a:lnTo>
                  <a:pt x="2688492" y="1766276"/>
                </a:lnTo>
                <a:lnTo>
                  <a:pt x="1352061" y="3555999"/>
                </a:lnTo>
                <a:lnTo>
                  <a:pt x="719016" y="4517291"/>
                </a:lnTo>
                <a:lnTo>
                  <a:pt x="7815" y="4509476"/>
                </a:lnTo>
                <a:lnTo>
                  <a:pt x="0" y="2883876"/>
                </a:lnTo>
                <a:lnTo>
                  <a:pt x="1484923" y="31261"/>
                </a:lnTo>
              </a:path>
            </a:pathLst>
          </a:custGeom>
          <a:noFill/>
          <a:ln w="57150" cap="flat" cmpd="sng" algn="ctr">
            <a:solidFill>
              <a:srgbClr val="F1E405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98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ea typeface="+mj-ea"/>
              </a:rPr>
              <a:t>Project Funding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Streets/Pavement – County Aid, State Aid, LRIP</a:t>
            </a:r>
          </a:p>
          <a:p>
            <a:r>
              <a:rPr lang="en-US" dirty="0" smtClean="0"/>
              <a:t>Water Distribution – DWRF</a:t>
            </a:r>
          </a:p>
          <a:p>
            <a:r>
              <a:rPr lang="en-US" dirty="0" smtClean="0"/>
              <a:t>Sanitary Sewer Collection – CWRF</a:t>
            </a:r>
          </a:p>
          <a:p>
            <a:r>
              <a:rPr lang="en-US" dirty="0" smtClean="0"/>
              <a:t>Storm Sewer Collection &amp; Treatment – CWRF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77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>
                <a:ea typeface="+mj-ea"/>
              </a:rPr>
              <a:t>Stormwater</a:t>
            </a:r>
            <a:r>
              <a:rPr lang="en-US" dirty="0" smtClean="0">
                <a:ea typeface="+mj-ea"/>
              </a:rPr>
              <a:t> Aspects</a:t>
            </a:r>
            <a:endParaRPr lang="en-US" dirty="0">
              <a:ea typeface="+mj-ea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Stormwater</a:t>
            </a:r>
            <a:r>
              <a:rPr lang="en-US" dirty="0" smtClean="0"/>
              <a:t> Collection / Outfalls</a:t>
            </a:r>
          </a:p>
          <a:p>
            <a:pPr lvl="1"/>
            <a:r>
              <a:rPr lang="en-US" dirty="0" smtClean="0"/>
              <a:t>Majority of Collection – West to East</a:t>
            </a:r>
          </a:p>
          <a:p>
            <a:r>
              <a:rPr lang="en-US" dirty="0" smtClean="0"/>
              <a:t>Building / Pipe Concerns</a:t>
            </a:r>
          </a:p>
          <a:p>
            <a:pPr lvl="1"/>
            <a:r>
              <a:rPr lang="en-US" dirty="0" smtClean="0"/>
              <a:t>Garfield Ave System – 247 Acres (35% impervious)</a:t>
            </a:r>
          </a:p>
          <a:p>
            <a:r>
              <a:rPr lang="en-US" dirty="0" smtClean="0"/>
              <a:t>Union Creek</a:t>
            </a:r>
          </a:p>
          <a:p>
            <a:pPr lvl="1"/>
            <a:r>
              <a:rPr lang="en-US" dirty="0" smtClean="0"/>
              <a:t>Special Use Waters – Trout Stream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209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4" y="304800"/>
            <a:ext cx="7686675" cy="1195388"/>
          </a:xfrm>
        </p:spPr>
        <p:txBody>
          <a:bodyPr/>
          <a:lstStyle/>
          <a:p>
            <a:pPr>
              <a:defRPr/>
            </a:pPr>
            <a:r>
              <a:rPr lang="en-US" dirty="0" err="1" smtClean="0">
                <a:ea typeface="+mj-ea"/>
              </a:rPr>
              <a:t>Stormwater</a:t>
            </a:r>
            <a:r>
              <a:rPr lang="en-US" dirty="0" smtClean="0">
                <a:ea typeface="+mj-ea"/>
              </a:rPr>
              <a:t> Aspects - Visually</a:t>
            </a:r>
            <a:endParaRPr lang="en-US" dirty="0">
              <a:ea typeface="+mj-ea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783"/>
          <a:stretch/>
        </p:blipFill>
        <p:spPr>
          <a:xfrm>
            <a:off x="1071562" y="1309608"/>
            <a:ext cx="7086600" cy="4252992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318" y="5562600"/>
            <a:ext cx="4035902" cy="749873"/>
          </a:xfrm>
          <a:prstGeom prst="rect">
            <a:avLst/>
          </a:prstGeom>
        </p:spPr>
      </p:pic>
      <p:sp>
        <p:nvSpPr>
          <p:cNvPr id="4" name="5-Point Star 3"/>
          <p:cNvSpPr/>
          <p:nvPr/>
        </p:nvSpPr>
        <p:spPr bwMode="auto">
          <a:xfrm>
            <a:off x="6629400" y="2268851"/>
            <a:ext cx="304800" cy="228600"/>
          </a:xfrm>
          <a:prstGeom prst="star5">
            <a:avLst/>
          </a:prstGeom>
          <a:solidFill>
            <a:srgbClr val="92D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6200" y="2872619"/>
            <a:ext cx="353599" cy="2682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3625595"/>
            <a:ext cx="353599" cy="2682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5029200"/>
            <a:ext cx="353599" cy="2682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9800" y="4343400"/>
            <a:ext cx="353599" cy="26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16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NSU_master_11-13mac">
  <a:themeElements>
    <a:clrScheme name="">
      <a:dk1>
        <a:srgbClr val="3F0058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34004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1" id="{E4B98F63-BF12-46B9-AA35-7395ECF75B85}" vid="{2E72908F-39BB-4756-A78B-4477F29DF1D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BMI PowerPoint</Template>
  <TotalTime>316</TotalTime>
  <Words>315</Words>
  <Application>Microsoft Office PowerPoint</Application>
  <PresentationFormat>On-screen Show (4:3)</PresentationFormat>
  <Paragraphs>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MS PGothic</vt:lpstr>
      <vt:lpstr>Arial</vt:lpstr>
      <vt:lpstr>Calibri</vt:lpstr>
      <vt:lpstr>DINOT-Bold</vt:lpstr>
      <vt:lpstr>DINOT-Medium</vt:lpstr>
      <vt:lpstr>Osaka</vt:lpstr>
      <vt:lpstr>Symbol</vt:lpstr>
      <vt:lpstr>Webdings</vt:lpstr>
      <vt:lpstr>ヒラギノ角ゴ Pro W3</vt:lpstr>
      <vt:lpstr>MNSU_master_11-13mac</vt:lpstr>
      <vt:lpstr>SE Wadena Improvements</vt:lpstr>
      <vt:lpstr>Presentation</vt:lpstr>
      <vt:lpstr>Background</vt:lpstr>
      <vt:lpstr>Background</vt:lpstr>
      <vt:lpstr>Project Description</vt:lpstr>
      <vt:lpstr>Project Extent</vt:lpstr>
      <vt:lpstr>Project Funding</vt:lpstr>
      <vt:lpstr>Stormwater Aspects</vt:lpstr>
      <vt:lpstr>Stormwater Aspects - Visually</vt:lpstr>
      <vt:lpstr>Other Stormwater Aspects</vt:lpstr>
      <vt:lpstr>PowerPoint Presentation</vt:lpstr>
      <vt:lpstr>PowerPoint Presentation</vt:lpstr>
      <vt:lpstr>PowerPoint Presentation</vt:lpstr>
      <vt:lpstr>Funding Experience</vt:lpstr>
      <vt:lpstr>Lesson Learned</vt:lpstr>
    </vt:vector>
  </TitlesOfParts>
  <Manager/>
  <Company>Bolton &amp; Menk, Inc.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 Wadena Improvements</dc:title>
  <dc:subject/>
  <dc:creator>Phillip Martin</dc:creator>
  <cp:keywords/>
  <dc:description/>
  <cp:lastModifiedBy>Gelbmann, Anne</cp:lastModifiedBy>
  <cp:revision>34</cp:revision>
  <cp:lastPrinted>2017-02-01T14:05:26Z</cp:lastPrinted>
  <dcterms:created xsi:type="dcterms:W3CDTF">2017-01-28T19:47:35Z</dcterms:created>
  <dcterms:modified xsi:type="dcterms:W3CDTF">2017-02-06T21:05:52Z</dcterms:modified>
  <cp:category/>
</cp:coreProperties>
</file>